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8" r:id="rId2"/>
    <p:sldId id="300" r:id="rId3"/>
    <p:sldId id="311" r:id="rId4"/>
    <p:sldId id="302" r:id="rId5"/>
    <p:sldId id="309" r:id="rId6"/>
    <p:sldId id="304" r:id="rId7"/>
    <p:sldId id="305" r:id="rId8"/>
    <p:sldId id="306" r:id="rId9"/>
    <p:sldId id="307" r:id="rId10"/>
    <p:sldId id="308" r:id="rId11"/>
    <p:sldId id="310" r:id="rId12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D92B"/>
    <a:srgbClr val="FF0000"/>
    <a:srgbClr val="FFFF00"/>
    <a:srgbClr val="FFD9D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5" autoAdjust="0"/>
    <p:restoredTop sz="97418" autoAdjust="0"/>
  </p:normalViewPr>
  <p:slideViewPr>
    <p:cSldViewPr>
      <p:cViewPr varScale="1">
        <p:scale>
          <a:sx n="71" d="100"/>
          <a:sy n="71" d="100"/>
        </p:scale>
        <p:origin x="142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4B1534-9704-443E-8F5D-FDF5B752F0BA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AE722325-7990-47F6-9FDA-08B82D60FE12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 smtClean="0"/>
            <a:t>企業・団体名</a:t>
          </a:r>
          <a:endParaRPr kumimoji="1" lang="en-US" altLang="ja-JP" sz="1600" dirty="0" smtClean="0"/>
        </a:p>
        <a:p>
          <a:pPr>
            <a:lnSpc>
              <a:spcPct val="100000"/>
            </a:lnSpc>
          </a:pPr>
          <a:r>
            <a:rPr kumimoji="1" lang="ja-JP" altLang="en-US" sz="1600" dirty="0" smtClean="0"/>
            <a:t>（役割）</a:t>
          </a:r>
          <a:endParaRPr kumimoji="1" lang="ja-JP" altLang="en-US" sz="1600" dirty="0"/>
        </a:p>
      </dgm:t>
    </dgm:pt>
    <dgm:pt modelId="{89FCA957-62AA-44FF-89CE-1DA7769DF517}" type="parTrans" cxnId="{3D4C5AC8-A054-4F2C-A27B-BE0B6A68DF18}">
      <dgm:prSet/>
      <dgm:spPr/>
      <dgm:t>
        <a:bodyPr/>
        <a:lstStyle/>
        <a:p>
          <a:endParaRPr kumimoji="1" lang="ja-JP" altLang="en-US" sz="1100"/>
        </a:p>
      </dgm:t>
    </dgm:pt>
    <dgm:pt modelId="{171F91B1-E207-42D8-BA04-48A11A02B262}" type="sibTrans" cxnId="{3D4C5AC8-A054-4F2C-A27B-BE0B6A68DF18}">
      <dgm:prSet/>
      <dgm:spPr/>
      <dgm:t>
        <a:bodyPr/>
        <a:lstStyle/>
        <a:p>
          <a:endParaRPr kumimoji="1" lang="ja-JP" altLang="en-US" sz="1100"/>
        </a:p>
      </dgm:t>
    </dgm:pt>
    <dgm:pt modelId="{647BE653-500D-45A9-954A-47BE102A73DB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 smtClean="0"/>
            <a:t>企業・団体名</a:t>
          </a:r>
          <a:endParaRPr kumimoji="1" lang="en-US" altLang="ja-JP" sz="1600" dirty="0" smtClean="0"/>
        </a:p>
        <a:p>
          <a:pPr>
            <a:lnSpc>
              <a:spcPct val="100000"/>
            </a:lnSpc>
          </a:pPr>
          <a:r>
            <a:rPr kumimoji="1" lang="ja-JP" altLang="en-US" sz="1600" dirty="0" smtClean="0"/>
            <a:t>（役割）</a:t>
          </a:r>
          <a:endParaRPr kumimoji="1" lang="ja-JP" altLang="en-US" sz="1600" dirty="0"/>
        </a:p>
      </dgm:t>
    </dgm:pt>
    <dgm:pt modelId="{40CBB29A-790B-4F14-BE47-E068094461FA}" type="parTrans" cxnId="{86E90BFD-E16B-4512-87CE-DC9420C113AD}">
      <dgm:prSet/>
      <dgm:spPr/>
      <dgm:t>
        <a:bodyPr/>
        <a:lstStyle/>
        <a:p>
          <a:endParaRPr kumimoji="1" lang="ja-JP" altLang="en-US" sz="1100"/>
        </a:p>
      </dgm:t>
    </dgm:pt>
    <dgm:pt modelId="{A8BC285C-1B12-4ABC-9B3F-A351C9C9DDA2}" type="sibTrans" cxnId="{86E90BFD-E16B-4512-87CE-DC9420C113AD}">
      <dgm:prSet/>
      <dgm:spPr/>
      <dgm:t>
        <a:bodyPr/>
        <a:lstStyle/>
        <a:p>
          <a:endParaRPr kumimoji="1" lang="ja-JP" altLang="en-US" sz="1100"/>
        </a:p>
      </dgm:t>
    </dgm:pt>
    <dgm:pt modelId="{892DF9CC-14C9-45BC-8956-F31717C25EEC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 smtClean="0"/>
            <a:t>企業・団体名</a:t>
          </a:r>
          <a:endParaRPr kumimoji="1" lang="en-US" altLang="ja-JP" sz="1600" dirty="0" smtClean="0"/>
        </a:p>
        <a:p>
          <a:pPr>
            <a:lnSpc>
              <a:spcPct val="100000"/>
            </a:lnSpc>
          </a:pPr>
          <a:r>
            <a:rPr kumimoji="1" lang="ja-JP" altLang="en-US" sz="1600" dirty="0" smtClean="0"/>
            <a:t>（役割）</a:t>
          </a:r>
          <a:endParaRPr kumimoji="1" lang="ja-JP" altLang="en-US" sz="1600" dirty="0"/>
        </a:p>
      </dgm:t>
    </dgm:pt>
    <dgm:pt modelId="{78A2A2C9-9BB0-479D-94AF-A21C7626EECB}" type="parTrans" cxnId="{0355C45A-1C43-4507-B068-21A4F71604AF}">
      <dgm:prSet/>
      <dgm:spPr/>
      <dgm:t>
        <a:bodyPr/>
        <a:lstStyle/>
        <a:p>
          <a:endParaRPr kumimoji="1" lang="ja-JP" altLang="en-US" sz="1100"/>
        </a:p>
      </dgm:t>
    </dgm:pt>
    <dgm:pt modelId="{1BC4A0CF-0BF1-45D0-88E2-0A6DBEC2F551}" type="sibTrans" cxnId="{0355C45A-1C43-4507-B068-21A4F71604AF}">
      <dgm:prSet/>
      <dgm:spPr/>
      <dgm:t>
        <a:bodyPr/>
        <a:lstStyle/>
        <a:p>
          <a:endParaRPr kumimoji="1" lang="ja-JP" altLang="en-US" sz="1100"/>
        </a:p>
      </dgm:t>
    </dgm:pt>
    <dgm:pt modelId="{FF6038F9-64CC-4563-8194-B72BDBF9E35E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 smtClean="0"/>
            <a:t>企業・団体名</a:t>
          </a:r>
          <a:endParaRPr kumimoji="1" lang="en-US" altLang="ja-JP" sz="1600" dirty="0" smtClean="0"/>
        </a:p>
        <a:p>
          <a:pPr>
            <a:lnSpc>
              <a:spcPct val="100000"/>
            </a:lnSpc>
          </a:pPr>
          <a:r>
            <a:rPr kumimoji="1" lang="ja-JP" altLang="en-US" sz="1600" dirty="0" smtClean="0"/>
            <a:t>（役割）</a:t>
          </a:r>
          <a:endParaRPr kumimoji="1" lang="ja-JP" altLang="en-US" sz="1600" dirty="0"/>
        </a:p>
      </dgm:t>
    </dgm:pt>
    <dgm:pt modelId="{91560D04-F4A2-4E43-86BA-24ECC4DE7463}" type="parTrans" cxnId="{C3FEA816-2FB2-48B3-B5B0-8A6B318628CC}">
      <dgm:prSet/>
      <dgm:spPr/>
      <dgm:t>
        <a:bodyPr/>
        <a:lstStyle/>
        <a:p>
          <a:endParaRPr kumimoji="1" lang="ja-JP" altLang="en-US" sz="1100"/>
        </a:p>
      </dgm:t>
    </dgm:pt>
    <dgm:pt modelId="{E9FCBF64-7995-4BD0-9619-265C16190631}" type="sibTrans" cxnId="{C3FEA816-2FB2-48B3-B5B0-8A6B318628CC}">
      <dgm:prSet/>
      <dgm:spPr/>
      <dgm:t>
        <a:bodyPr/>
        <a:lstStyle/>
        <a:p>
          <a:endParaRPr kumimoji="1" lang="ja-JP" altLang="en-US" sz="1100"/>
        </a:p>
      </dgm:t>
    </dgm:pt>
    <dgm:pt modelId="{84139A1B-D4CD-473B-8BCF-751C288B8283}" type="pres">
      <dgm:prSet presAssocID="{984B1534-9704-443E-8F5D-FDF5B752F0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DA3F69FD-D179-438A-93EE-21D657B407C3}" type="pres">
      <dgm:prSet presAssocID="{AE722325-7990-47F6-9FDA-08B82D60FE12}" presName="hierRoot1" presStyleCnt="0">
        <dgm:presLayoutVars>
          <dgm:hierBranch val="init"/>
        </dgm:presLayoutVars>
      </dgm:prSet>
      <dgm:spPr/>
    </dgm:pt>
    <dgm:pt modelId="{70680160-1C14-4AAE-B9D3-6D6CE63C27DD}" type="pres">
      <dgm:prSet presAssocID="{AE722325-7990-47F6-9FDA-08B82D60FE12}" presName="rootComposite1" presStyleCnt="0"/>
      <dgm:spPr/>
    </dgm:pt>
    <dgm:pt modelId="{DAE1BC05-8138-4BA4-A1AB-6452A9347C2B}" type="pres">
      <dgm:prSet presAssocID="{AE722325-7990-47F6-9FDA-08B82D60FE12}" presName="rootText1" presStyleLbl="node0" presStyleIdx="0" presStyleCnt="1" custLinFactNeighborY="-2227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A1E5DF0-6910-4142-93F2-869CBF3EB9A5}" type="pres">
      <dgm:prSet presAssocID="{AE722325-7990-47F6-9FDA-08B82D60FE12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591142E3-F573-441C-BA72-6BFC93446F74}" type="pres">
      <dgm:prSet presAssocID="{AE722325-7990-47F6-9FDA-08B82D60FE12}" presName="hierChild2" presStyleCnt="0"/>
      <dgm:spPr/>
    </dgm:pt>
    <dgm:pt modelId="{75D71835-233C-4C88-9C4B-33D3862CE0AA}" type="pres">
      <dgm:prSet presAssocID="{40CBB29A-790B-4F14-BE47-E068094461FA}" presName="Name37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70C7E194-8A02-4321-963D-01565AC506B3}" type="pres">
      <dgm:prSet presAssocID="{647BE653-500D-45A9-954A-47BE102A73DB}" presName="hierRoot2" presStyleCnt="0">
        <dgm:presLayoutVars>
          <dgm:hierBranch val="init"/>
        </dgm:presLayoutVars>
      </dgm:prSet>
      <dgm:spPr/>
    </dgm:pt>
    <dgm:pt modelId="{58641D74-2EEB-4439-A458-10535CE53DB2}" type="pres">
      <dgm:prSet presAssocID="{647BE653-500D-45A9-954A-47BE102A73DB}" presName="rootComposite" presStyleCnt="0"/>
      <dgm:spPr/>
    </dgm:pt>
    <dgm:pt modelId="{B5B3E1FA-C3A6-4CBB-B2F4-AF72CBB43676}" type="pres">
      <dgm:prSet presAssocID="{647BE653-500D-45A9-954A-47BE102A73D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8476163-88F2-470D-8E92-CC2157778802}" type="pres">
      <dgm:prSet presAssocID="{647BE653-500D-45A9-954A-47BE102A73DB}" presName="rootConnector" presStyleLbl="node2" presStyleIdx="0" presStyleCnt="3"/>
      <dgm:spPr/>
      <dgm:t>
        <a:bodyPr/>
        <a:lstStyle/>
        <a:p>
          <a:endParaRPr kumimoji="1" lang="ja-JP" altLang="en-US"/>
        </a:p>
      </dgm:t>
    </dgm:pt>
    <dgm:pt modelId="{B6862B67-F574-41C5-8FA0-B41BABDEB1E6}" type="pres">
      <dgm:prSet presAssocID="{647BE653-500D-45A9-954A-47BE102A73DB}" presName="hierChild4" presStyleCnt="0"/>
      <dgm:spPr/>
    </dgm:pt>
    <dgm:pt modelId="{E4C703EB-70CF-454F-8CD4-6EA88B9BE55F}" type="pres">
      <dgm:prSet presAssocID="{647BE653-500D-45A9-954A-47BE102A73DB}" presName="hierChild5" presStyleCnt="0"/>
      <dgm:spPr/>
    </dgm:pt>
    <dgm:pt modelId="{B7D4B897-EB79-4507-8933-CE76AD257BD0}" type="pres">
      <dgm:prSet presAssocID="{78A2A2C9-9BB0-479D-94AF-A21C7626EECB}" presName="Name37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11179952-AD29-4252-A3B3-020A34CC2DC8}" type="pres">
      <dgm:prSet presAssocID="{892DF9CC-14C9-45BC-8956-F31717C25EEC}" presName="hierRoot2" presStyleCnt="0">
        <dgm:presLayoutVars>
          <dgm:hierBranch val="init"/>
        </dgm:presLayoutVars>
      </dgm:prSet>
      <dgm:spPr/>
    </dgm:pt>
    <dgm:pt modelId="{2D53F776-A20C-4950-A77C-C4D0D2088EC9}" type="pres">
      <dgm:prSet presAssocID="{892DF9CC-14C9-45BC-8956-F31717C25EEC}" presName="rootComposite" presStyleCnt="0"/>
      <dgm:spPr/>
    </dgm:pt>
    <dgm:pt modelId="{77963624-9A95-4728-80E9-53B901C3C48B}" type="pres">
      <dgm:prSet presAssocID="{892DF9CC-14C9-45BC-8956-F31717C25EE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F87DF3F-1F32-4B84-BB6C-235A9B54921A}" type="pres">
      <dgm:prSet presAssocID="{892DF9CC-14C9-45BC-8956-F31717C25EEC}" presName="rootConnector" presStyleLbl="node2" presStyleIdx="1" presStyleCnt="3"/>
      <dgm:spPr/>
      <dgm:t>
        <a:bodyPr/>
        <a:lstStyle/>
        <a:p>
          <a:endParaRPr kumimoji="1" lang="ja-JP" altLang="en-US"/>
        </a:p>
      </dgm:t>
    </dgm:pt>
    <dgm:pt modelId="{F6D036DE-AEF8-4C7F-A604-6E115A017C01}" type="pres">
      <dgm:prSet presAssocID="{892DF9CC-14C9-45BC-8956-F31717C25EEC}" presName="hierChild4" presStyleCnt="0"/>
      <dgm:spPr/>
    </dgm:pt>
    <dgm:pt modelId="{BD815B3E-1BEA-4DE4-A9CF-7B1436D8A90C}" type="pres">
      <dgm:prSet presAssocID="{892DF9CC-14C9-45BC-8956-F31717C25EEC}" presName="hierChild5" presStyleCnt="0"/>
      <dgm:spPr/>
    </dgm:pt>
    <dgm:pt modelId="{40FACB12-6080-4A38-A554-1BC1A926FFFD}" type="pres">
      <dgm:prSet presAssocID="{91560D04-F4A2-4E43-86BA-24ECC4DE7463}" presName="Name37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9EE9CFF2-C50D-44B1-BF5E-28DA9F7A4C28}" type="pres">
      <dgm:prSet presAssocID="{FF6038F9-64CC-4563-8194-B72BDBF9E35E}" presName="hierRoot2" presStyleCnt="0">
        <dgm:presLayoutVars>
          <dgm:hierBranch val="init"/>
        </dgm:presLayoutVars>
      </dgm:prSet>
      <dgm:spPr/>
    </dgm:pt>
    <dgm:pt modelId="{53B58FAF-058E-4000-8669-1100E44B85DC}" type="pres">
      <dgm:prSet presAssocID="{FF6038F9-64CC-4563-8194-B72BDBF9E35E}" presName="rootComposite" presStyleCnt="0"/>
      <dgm:spPr/>
    </dgm:pt>
    <dgm:pt modelId="{DB37C498-E534-4EB1-B101-4A87F9A4CFDD}" type="pres">
      <dgm:prSet presAssocID="{FF6038F9-64CC-4563-8194-B72BDBF9E35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EBD00E3-E1B6-4EEA-9772-8694A77278FC}" type="pres">
      <dgm:prSet presAssocID="{FF6038F9-64CC-4563-8194-B72BDBF9E35E}" presName="rootConnector" presStyleLbl="node2" presStyleIdx="2" presStyleCnt="3"/>
      <dgm:spPr/>
      <dgm:t>
        <a:bodyPr/>
        <a:lstStyle/>
        <a:p>
          <a:endParaRPr kumimoji="1" lang="ja-JP" altLang="en-US"/>
        </a:p>
      </dgm:t>
    </dgm:pt>
    <dgm:pt modelId="{BDB32519-59F4-4CB6-A321-3587E7CDFE1E}" type="pres">
      <dgm:prSet presAssocID="{FF6038F9-64CC-4563-8194-B72BDBF9E35E}" presName="hierChild4" presStyleCnt="0"/>
      <dgm:spPr/>
    </dgm:pt>
    <dgm:pt modelId="{020EFCC7-3D41-4BE8-9AEB-8F51C322469D}" type="pres">
      <dgm:prSet presAssocID="{FF6038F9-64CC-4563-8194-B72BDBF9E35E}" presName="hierChild5" presStyleCnt="0"/>
      <dgm:spPr/>
    </dgm:pt>
    <dgm:pt modelId="{AB6335DF-6E6B-4997-AD26-070F20950132}" type="pres">
      <dgm:prSet presAssocID="{AE722325-7990-47F6-9FDA-08B82D60FE12}" presName="hierChild3" presStyleCnt="0"/>
      <dgm:spPr/>
    </dgm:pt>
  </dgm:ptLst>
  <dgm:cxnLst>
    <dgm:cxn modelId="{0355C45A-1C43-4507-B068-21A4F71604AF}" srcId="{AE722325-7990-47F6-9FDA-08B82D60FE12}" destId="{892DF9CC-14C9-45BC-8956-F31717C25EEC}" srcOrd="1" destOrd="0" parTransId="{78A2A2C9-9BB0-479D-94AF-A21C7626EECB}" sibTransId="{1BC4A0CF-0BF1-45D0-88E2-0A6DBEC2F551}"/>
    <dgm:cxn modelId="{F770F3A7-0BA6-4C8B-A614-4BD06B344033}" type="presOf" srcId="{892DF9CC-14C9-45BC-8956-F31717C25EEC}" destId="{77963624-9A95-4728-80E9-53B901C3C48B}" srcOrd="0" destOrd="0" presId="urn:microsoft.com/office/officeart/2005/8/layout/orgChart1"/>
    <dgm:cxn modelId="{C3FEA816-2FB2-48B3-B5B0-8A6B318628CC}" srcId="{AE722325-7990-47F6-9FDA-08B82D60FE12}" destId="{FF6038F9-64CC-4563-8194-B72BDBF9E35E}" srcOrd="2" destOrd="0" parTransId="{91560D04-F4A2-4E43-86BA-24ECC4DE7463}" sibTransId="{E9FCBF64-7995-4BD0-9619-265C16190631}"/>
    <dgm:cxn modelId="{3D4C5AC8-A054-4F2C-A27B-BE0B6A68DF18}" srcId="{984B1534-9704-443E-8F5D-FDF5B752F0BA}" destId="{AE722325-7990-47F6-9FDA-08B82D60FE12}" srcOrd="0" destOrd="0" parTransId="{89FCA957-62AA-44FF-89CE-1DA7769DF517}" sibTransId="{171F91B1-E207-42D8-BA04-48A11A02B262}"/>
    <dgm:cxn modelId="{13AE3832-167D-41FC-8136-BD6F2000990D}" type="presOf" srcId="{40CBB29A-790B-4F14-BE47-E068094461FA}" destId="{75D71835-233C-4C88-9C4B-33D3862CE0AA}" srcOrd="0" destOrd="0" presId="urn:microsoft.com/office/officeart/2005/8/layout/orgChart1"/>
    <dgm:cxn modelId="{86188494-40CB-46F7-BFFC-67798D4F183D}" type="presOf" srcId="{984B1534-9704-443E-8F5D-FDF5B752F0BA}" destId="{84139A1B-D4CD-473B-8BCF-751C288B8283}" srcOrd="0" destOrd="0" presId="urn:microsoft.com/office/officeart/2005/8/layout/orgChart1"/>
    <dgm:cxn modelId="{86E90BFD-E16B-4512-87CE-DC9420C113AD}" srcId="{AE722325-7990-47F6-9FDA-08B82D60FE12}" destId="{647BE653-500D-45A9-954A-47BE102A73DB}" srcOrd="0" destOrd="0" parTransId="{40CBB29A-790B-4F14-BE47-E068094461FA}" sibTransId="{A8BC285C-1B12-4ABC-9B3F-A351C9C9DDA2}"/>
    <dgm:cxn modelId="{57DD1A68-AD9D-4CA6-813E-98C4C9E50C01}" type="presOf" srcId="{FF6038F9-64CC-4563-8194-B72BDBF9E35E}" destId="{DB37C498-E534-4EB1-B101-4A87F9A4CFDD}" srcOrd="0" destOrd="0" presId="urn:microsoft.com/office/officeart/2005/8/layout/orgChart1"/>
    <dgm:cxn modelId="{E6663A61-9AF3-497E-BF9E-74F8F1A5A3FE}" type="presOf" srcId="{AE722325-7990-47F6-9FDA-08B82D60FE12}" destId="{DAE1BC05-8138-4BA4-A1AB-6452A9347C2B}" srcOrd="0" destOrd="0" presId="urn:microsoft.com/office/officeart/2005/8/layout/orgChart1"/>
    <dgm:cxn modelId="{74623A2F-E7EA-4BED-9C1C-C5A955676115}" type="presOf" srcId="{78A2A2C9-9BB0-479D-94AF-A21C7626EECB}" destId="{B7D4B897-EB79-4507-8933-CE76AD257BD0}" srcOrd="0" destOrd="0" presId="urn:microsoft.com/office/officeart/2005/8/layout/orgChart1"/>
    <dgm:cxn modelId="{83DA57C6-D287-4763-9894-ADFBC4623F62}" type="presOf" srcId="{647BE653-500D-45A9-954A-47BE102A73DB}" destId="{B5B3E1FA-C3A6-4CBB-B2F4-AF72CBB43676}" srcOrd="0" destOrd="0" presId="urn:microsoft.com/office/officeart/2005/8/layout/orgChart1"/>
    <dgm:cxn modelId="{D93E6E0E-2D09-445E-A823-44AA6F9F9A0A}" type="presOf" srcId="{AE722325-7990-47F6-9FDA-08B82D60FE12}" destId="{7A1E5DF0-6910-4142-93F2-869CBF3EB9A5}" srcOrd="1" destOrd="0" presId="urn:microsoft.com/office/officeart/2005/8/layout/orgChart1"/>
    <dgm:cxn modelId="{CFE7CE08-D46E-4D02-88E0-C1B77196B6F3}" type="presOf" srcId="{892DF9CC-14C9-45BC-8956-F31717C25EEC}" destId="{CF87DF3F-1F32-4B84-BB6C-235A9B54921A}" srcOrd="1" destOrd="0" presId="urn:microsoft.com/office/officeart/2005/8/layout/orgChart1"/>
    <dgm:cxn modelId="{07B5216A-1299-4F33-A422-08BDD6928A58}" type="presOf" srcId="{647BE653-500D-45A9-954A-47BE102A73DB}" destId="{B8476163-88F2-470D-8E92-CC2157778802}" srcOrd="1" destOrd="0" presId="urn:microsoft.com/office/officeart/2005/8/layout/orgChart1"/>
    <dgm:cxn modelId="{7A894768-E859-4A15-844C-BA1AACEA4566}" type="presOf" srcId="{91560D04-F4A2-4E43-86BA-24ECC4DE7463}" destId="{40FACB12-6080-4A38-A554-1BC1A926FFFD}" srcOrd="0" destOrd="0" presId="urn:microsoft.com/office/officeart/2005/8/layout/orgChart1"/>
    <dgm:cxn modelId="{C1D00ED4-D913-4FE3-88BB-CDA60D667416}" type="presOf" srcId="{FF6038F9-64CC-4563-8194-B72BDBF9E35E}" destId="{2EBD00E3-E1B6-4EEA-9772-8694A77278FC}" srcOrd="1" destOrd="0" presId="urn:microsoft.com/office/officeart/2005/8/layout/orgChart1"/>
    <dgm:cxn modelId="{91E651FC-7FED-46D4-AE48-DE3D21F1470E}" type="presParOf" srcId="{84139A1B-D4CD-473B-8BCF-751C288B8283}" destId="{DA3F69FD-D179-438A-93EE-21D657B407C3}" srcOrd="0" destOrd="0" presId="urn:microsoft.com/office/officeart/2005/8/layout/orgChart1"/>
    <dgm:cxn modelId="{EC893976-BAF9-4FA6-83AA-092D6988432A}" type="presParOf" srcId="{DA3F69FD-D179-438A-93EE-21D657B407C3}" destId="{70680160-1C14-4AAE-B9D3-6D6CE63C27DD}" srcOrd="0" destOrd="0" presId="urn:microsoft.com/office/officeart/2005/8/layout/orgChart1"/>
    <dgm:cxn modelId="{9B3DDC02-90F0-4664-A69C-8ABDFF40CBF5}" type="presParOf" srcId="{70680160-1C14-4AAE-B9D3-6D6CE63C27DD}" destId="{DAE1BC05-8138-4BA4-A1AB-6452A9347C2B}" srcOrd="0" destOrd="0" presId="urn:microsoft.com/office/officeart/2005/8/layout/orgChart1"/>
    <dgm:cxn modelId="{20F675A3-B8AE-4987-A86B-A1945D0FF84F}" type="presParOf" srcId="{70680160-1C14-4AAE-B9D3-6D6CE63C27DD}" destId="{7A1E5DF0-6910-4142-93F2-869CBF3EB9A5}" srcOrd="1" destOrd="0" presId="urn:microsoft.com/office/officeart/2005/8/layout/orgChart1"/>
    <dgm:cxn modelId="{B854C53F-3DAE-4525-8CF7-6FF8A183CD34}" type="presParOf" srcId="{DA3F69FD-D179-438A-93EE-21D657B407C3}" destId="{591142E3-F573-441C-BA72-6BFC93446F74}" srcOrd="1" destOrd="0" presId="urn:microsoft.com/office/officeart/2005/8/layout/orgChart1"/>
    <dgm:cxn modelId="{3F1B5DE3-6263-4429-98FD-15CD97FBCD68}" type="presParOf" srcId="{591142E3-F573-441C-BA72-6BFC93446F74}" destId="{75D71835-233C-4C88-9C4B-33D3862CE0AA}" srcOrd="0" destOrd="0" presId="urn:microsoft.com/office/officeart/2005/8/layout/orgChart1"/>
    <dgm:cxn modelId="{D29967AF-1B13-4893-BB0C-324F9E7721D6}" type="presParOf" srcId="{591142E3-F573-441C-BA72-6BFC93446F74}" destId="{70C7E194-8A02-4321-963D-01565AC506B3}" srcOrd="1" destOrd="0" presId="urn:microsoft.com/office/officeart/2005/8/layout/orgChart1"/>
    <dgm:cxn modelId="{A832F9BD-BF4E-4FBA-8F68-043C8763F447}" type="presParOf" srcId="{70C7E194-8A02-4321-963D-01565AC506B3}" destId="{58641D74-2EEB-4439-A458-10535CE53DB2}" srcOrd="0" destOrd="0" presId="urn:microsoft.com/office/officeart/2005/8/layout/orgChart1"/>
    <dgm:cxn modelId="{F2177374-7E1E-4B82-86BA-F9AFDDACD1AF}" type="presParOf" srcId="{58641D74-2EEB-4439-A458-10535CE53DB2}" destId="{B5B3E1FA-C3A6-4CBB-B2F4-AF72CBB43676}" srcOrd="0" destOrd="0" presId="urn:microsoft.com/office/officeart/2005/8/layout/orgChart1"/>
    <dgm:cxn modelId="{C18BC554-BAD0-438A-800B-FFB99D7251C5}" type="presParOf" srcId="{58641D74-2EEB-4439-A458-10535CE53DB2}" destId="{B8476163-88F2-470D-8E92-CC2157778802}" srcOrd="1" destOrd="0" presId="urn:microsoft.com/office/officeart/2005/8/layout/orgChart1"/>
    <dgm:cxn modelId="{0580FD50-2D5B-4632-BBBB-E1E51130022D}" type="presParOf" srcId="{70C7E194-8A02-4321-963D-01565AC506B3}" destId="{B6862B67-F574-41C5-8FA0-B41BABDEB1E6}" srcOrd="1" destOrd="0" presId="urn:microsoft.com/office/officeart/2005/8/layout/orgChart1"/>
    <dgm:cxn modelId="{9544A4AE-CA9F-4E81-A173-847ED0006432}" type="presParOf" srcId="{70C7E194-8A02-4321-963D-01565AC506B3}" destId="{E4C703EB-70CF-454F-8CD4-6EA88B9BE55F}" srcOrd="2" destOrd="0" presId="urn:microsoft.com/office/officeart/2005/8/layout/orgChart1"/>
    <dgm:cxn modelId="{90096A29-398A-451A-A369-CC4F8B610BAF}" type="presParOf" srcId="{591142E3-F573-441C-BA72-6BFC93446F74}" destId="{B7D4B897-EB79-4507-8933-CE76AD257BD0}" srcOrd="2" destOrd="0" presId="urn:microsoft.com/office/officeart/2005/8/layout/orgChart1"/>
    <dgm:cxn modelId="{91DFAB5F-8B93-47E2-BB67-E3CE46DC9C86}" type="presParOf" srcId="{591142E3-F573-441C-BA72-6BFC93446F74}" destId="{11179952-AD29-4252-A3B3-020A34CC2DC8}" srcOrd="3" destOrd="0" presId="urn:microsoft.com/office/officeart/2005/8/layout/orgChart1"/>
    <dgm:cxn modelId="{94D486F4-A2FC-4E8E-8F05-787E2F27428F}" type="presParOf" srcId="{11179952-AD29-4252-A3B3-020A34CC2DC8}" destId="{2D53F776-A20C-4950-A77C-C4D0D2088EC9}" srcOrd="0" destOrd="0" presId="urn:microsoft.com/office/officeart/2005/8/layout/orgChart1"/>
    <dgm:cxn modelId="{3B2E9599-CCF3-4B19-8A5E-E92357D0E460}" type="presParOf" srcId="{2D53F776-A20C-4950-A77C-C4D0D2088EC9}" destId="{77963624-9A95-4728-80E9-53B901C3C48B}" srcOrd="0" destOrd="0" presId="urn:microsoft.com/office/officeart/2005/8/layout/orgChart1"/>
    <dgm:cxn modelId="{E04FB406-A0ED-448A-9596-2BE8D66952B3}" type="presParOf" srcId="{2D53F776-A20C-4950-A77C-C4D0D2088EC9}" destId="{CF87DF3F-1F32-4B84-BB6C-235A9B54921A}" srcOrd="1" destOrd="0" presId="urn:microsoft.com/office/officeart/2005/8/layout/orgChart1"/>
    <dgm:cxn modelId="{D9B593B0-7B14-4833-B81D-12EADEA3E737}" type="presParOf" srcId="{11179952-AD29-4252-A3B3-020A34CC2DC8}" destId="{F6D036DE-AEF8-4C7F-A604-6E115A017C01}" srcOrd="1" destOrd="0" presId="urn:microsoft.com/office/officeart/2005/8/layout/orgChart1"/>
    <dgm:cxn modelId="{202D4CB5-AA82-4168-A633-A45779DB0BF1}" type="presParOf" srcId="{11179952-AD29-4252-A3B3-020A34CC2DC8}" destId="{BD815B3E-1BEA-4DE4-A9CF-7B1436D8A90C}" srcOrd="2" destOrd="0" presId="urn:microsoft.com/office/officeart/2005/8/layout/orgChart1"/>
    <dgm:cxn modelId="{E1F707F9-361F-4B29-8F95-3230E3B3240C}" type="presParOf" srcId="{591142E3-F573-441C-BA72-6BFC93446F74}" destId="{40FACB12-6080-4A38-A554-1BC1A926FFFD}" srcOrd="4" destOrd="0" presId="urn:microsoft.com/office/officeart/2005/8/layout/orgChart1"/>
    <dgm:cxn modelId="{072E5613-108C-48A7-87E8-8D52B299669C}" type="presParOf" srcId="{591142E3-F573-441C-BA72-6BFC93446F74}" destId="{9EE9CFF2-C50D-44B1-BF5E-28DA9F7A4C28}" srcOrd="5" destOrd="0" presId="urn:microsoft.com/office/officeart/2005/8/layout/orgChart1"/>
    <dgm:cxn modelId="{0F3E8107-BF76-4B31-9096-3E17C110926F}" type="presParOf" srcId="{9EE9CFF2-C50D-44B1-BF5E-28DA9F7A4C28}" destId="{53B58FAF-058E-4000-8669-1100E44B85DC}" srcOrd="0" destOrd="0" presId="urn:microsoft.com/office/officeart/2005/8/layout/orgChart1"/>
    <dgm:cxn modelId="{9E78C77A-7F91-425F-9D2D-DE90AC21575F}" type="presParOf" srcId="{53B58FAF-058E-4000-8669-1100E44B85DC}" destId="{DB37C498-E534-4EB1-B101-4A87F9A4CFDD}" srcOrd="0" destOrd="0" presId="urn:microsoft.com/office/officeart/2005/8/layout/orgChart1"/>
    <dgm:cxn modelId="{D5587C4D-F6A9-4AED-B924-3CC33FE4694E}" type="presParOf" srcId="{53B58FAF-058E-4000-8669-1100E44B85DC}" destId="{2EBD00E3-E1B6-4EEA-9772-8694A77278FC}" srcOrd="1" destOrd="0" presId="urn:microsoft.com/office/officeart/2005/8/layout/orgChart1"/>
    <dgm:cxn modelId="{058D280C-96EC-4495-8706-F9A6BBDE4D84}" type="presParOf" srcId="{9EE9CFF2-C50D-44B1-BF5E-28DA9F7A4C28}" destId="{BDB32519-59F4-4CB6-A321-3587E7CDFE1E}" srcOrd="1" destOrd="0" presId="urn:microsoft.com/office/officeart/2005/8/layout/orgChart1"/>
    <dgm:cxn modelId="{60DCC82B-C4E9-4D68-9280-9645B1AF3ED5}" type="presParOf" srcId="{9EE9CFF2-C50D-44B1-BF5E-28DA9F7A4C28}" destId="{020EFCC7-3D41-4BE8-9AEB-8F51C322469D}" srcOrd="2" destOrd="0" presId="urn:microsoft.com/office/officeart/2005/8/layout/orgChart1"/>
    <dgm:cxn modelId="{4F077B9D-28F7-49C3-BE61-9C6510FA971D}" type="presParOf" srcId="{DA3F69FD-D179-438A-93EE-21D657B407C3}" destId="{AB6335DF-6E6B-4997-AD26-070F2095013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FACB12-6080-4A38-A554-1BC1A926FFFD}">
      <dsp:nvSpPr>
        <dsp:cNvPr id="0" name=""/>
        <dsp:cNvSpPr/>
      </dsp:nvSpPr>
      <dsp:spPr>
        <a:xfrm>
          <a:off x="4160630" y="1489841"/>
          <a:ext cx="2943676" cy="781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382"/>
              </a:lnTo>
              <a:lnTo>
                <a:pt x="2943676" y="526382"/>
              </a:lnTo>
              <a:lnTo>
                <a:pt x="2943676" y="78182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D4B897-EB79-4507-8933-CE76AD257BD0}">
      <dsp:nvSpPr>
        <dsp:cNvPr id="0" name=""/>
        <dsp:cNvSpPr/>
      </dsp:nvSpPr>
      <dsp:spPr>
        <a:xfrm>
          <a:off x="4114910" y="1489841"/>
          <a:ext cx="91440" cy="7818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8182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D71835-233C-4C88-9C4B-33D3862CE0AA}">
      <dsp:nvSpPr>
        <dsp:cNvPr id="0" name=""/>
        <dsp:cNvSpPr/>
      </dsp:nvSpPr>
      <dsp:spPr>
        <a:xfrm>
          <a:off x="1216953" y="1489841"/>
          <a:ext cx="2943676" cy="781825"/>
        </a:xfrm>
        <a:custGeom>
          <a:avLst/>
          <a:gdLst/>
          <a:ahLst/>
          <a:cxnLst/>
          <a:rect l="0" t="0" r="0" b="0"/>
          <a:pathLst>
            <a:path>
              <a:moveTo>
                <a:pt x="2943676" y="0"/>
              </a:moveTo>
              <a:lnTo>
                <a:pt x="2943676" y="526382"/>
              </a:lnTo>
              <a:lnTo>
                <a:pt x="0" y="526382"/>
              </a:lnTo>
              <a:lnTo>
                <a:pt x="0" y="78182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E1BC05-8138-4BA4-A1AB-6452A9347C2B}">
      <dsp:nvSpPr>
        <dsp:cNvPr id="0" name=""/>
        <dsp:cNvSpPr/>
      </dsp:nvSpPr>
      <dsp:spPr>
        <a:xfrm>
          <a:off x="2944235" y="273445"/>
          <a:ext cx="2432790" cy="12163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企業・団体名</a:t>
          </a:r>
          <a:endParaRPr kumimoji="1" lang="en-US" altLang="ja-JP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（役割）</a:t>
          </a:r>
          <a:endParaRPr kumimoji="1" lang="ja-JP" altLang="en-US" sz="1600" kern="1200" dirty="0"/>
        </a:p>
      </dsp:txBody>
      <dsp:txXfrm>
        <a:off x="2944235" y="273445"/>
        <a:ext cx="2432790" cy="1216395"/>
      </dsp:txXfrm>
    </dsp:sp>
    <dsp:sp modelId="{B5B3E1FA-C3A6-4CBB-B2F4-AF72CBB43676}">
      <dsp:nvSpPr>
        <dsp:cNvPr id="0" name=""/>
        <dsp:cNvSpPr/>
      </dsp:nvSpPr>
      <dsp:spPr>
        <a:xfrm>
          <a:off x="558" y="2271667"/>
          <a:ext cx="2432790" cy="12163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企業・団体名</a:t>
          </a:r>
          <a:endParaRPr kumimoji="1" lang="en-US" altLang="ja-JP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（役割）</a:t>
          </a:r>
          <a:endParaRPr kumimoji="1" lang="ja-JP" altLang="en-US" sz="1600" kern="1200" dirty="0"/>
        </a:p>
      </dsp:txBody>
      <dsp:txXfrm>
        <a:off x="558" y="2271667"/>
        <a:ext cx="2432790" cy="1216395"/>
      </dsp:txXfrm>
    </dsp:sp>
    <dsp:sp modelId="{77963624-9A95-4728-80E9-53B901C3C48B}">
      <dsp:nvSpPr>
        <dsp:cNvPr id="0" name=""/>
        <dsp:cNvSpPr/>
      </dsp:nvSpPr>
      <dsp:spPr>
        <a:xfrm>
          <a:off x="2944235" y="2271667"/>
          <a:ext cx="2432790" cy="12163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企業・団体名</a:t>
          </a:r>
          <a:endParaRPr kumimoji="1" lang="en-US" altLang="ja-JP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（役割）</a:t>
          </a:r>
          <a:endParaRPr kumimoji="1" lang="ja-JP" altLang="en-US" sz="1600" kern="1200" dirty="0"/>
        </a:p>
      </dsp:txBody>
      <dsp:txXfrm>
        <a:off x="2944235" y="2271667"/>
        <a:ext cx="2432790" cy="1216395"/>
      </dsp:txXfrm>
    </dsp:sp>
    <dsp:sp modelId="{DB37C498-E534-4EB1-B101-4A87F9A4CFDD}">
      <dsp:nvSpPr>
        <dsp:cNvPr id="0" name=""/>
        <dsp:cNvSpPr/>
      </dsp:nvSpPr>
      <dsp:spPr>
        <a:xfrm>
          <a:off x="5887911" y="2271667"/>
          <a:ext cx="2432790" cy="12163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企業・団体名</a:t>
          </a:r>
          <a:endParaRPr kumimoji="1" lang="en-US" altLang="ja-JP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（役割）</a:t>
          </a:r>
          <a:endParaRPr kumimoji="1" lang="ja-JP" altLang="en-US" sz="1600" kern="1200" dirty="0"/>
        </a:p>
      </dsp:txBody>
      <dsp:txXfrm>
        <a:off x="5887911" y="2271667"/>
        <a:ext cx="2432790" cy="1216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176" y="0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176" y="9373076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4B53F7E7-4D7A-4BA0-8145-D9EED7F0E6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4796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77" y="4686538"/>
            <a:ext cx="5390810" cy="4440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6CB5B19B-2A7B-4820-A495-7EA32EFCEB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4819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0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153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9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794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10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957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95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2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408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3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688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4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432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5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713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6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200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7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416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8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438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FCEB3-C420-400D-9DF3-AABFEA07EB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874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4B9A6-F962-47BE-A435-95FB34C964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044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A7B6-14F3-4207-B043-8CD2B4D488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231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74904" y="6311348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751B-34C4-41F7-9A42-B8AF861495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3781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9F343-E9CF-4B4F-B1F2-5AE56531BE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1066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189A7-C794-42E5-B514-19BD8B9D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084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135CE-EC53-4CC2-8921-63B1DF7CEF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0009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8E426-13D8-4731-800B-C6CA3BC2C7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3940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AC06-2987-4D3C-B767-74FF378237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6456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220E-741E-4C4E-AF44-E2074EF01C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894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880E6-BF27-4B64-B1E8-768BD1D51DE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851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FD9BB62-D0E4-4F2F-9365-A85B5DD33C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11560" y="332656"/>
            <a:ext cx="7992888" cy="142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令和４年度</a:t>
            </a:r>
            <a:endParaRPr lang="en-US" altLang="ja-JP" sz="2800" b="1" dirty="0" smtClean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Ｕスマート推進協議会新規プロジェクト公募</a:t>
            </a:r>
            <a:endParaRPr lang="en-US" altLang="ja-JP" sz="2800" b="1" dirty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企画提案書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120536"/>
              </p:ext>
            </p:extLst>
          </p:nvPr>
        </p:nvGraphicFramePr>
        <p:xfrm>
          <a:off x="395536" y="2132853"/>
          <a:ext cx="8352928" cy="41044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019">
                  <a:extLst>
                    <a:ext uri="{9D8B030D-6E8A-4147-A177-3AD203B41FA5}">
                      <a16:colId xmlns:a16="http://schemas.microsoft.com/office/drawing/2014/main" val="1545556000"/>
                    </a:ext>
                  </a:extLst>
                </a:gridCol>
                <a:gridCol w="1257221">
                  <a:extLst>
                    <a:ext uri="{9D8B030D-6E8A-4147-A177-3AD203B41FA5}">
                      <a16:colId xmlns:a16="http://schemas.microsoft.com/office/drawing/2014/main" val="1842631505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2647219646"/>
                    </a:ext>
                  </a:extLst>
                </a:gridCol>
              </a:tblGrid>
              <a:tr h="456051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分野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　安全・安心　／　経済　／　教育・文化　</a:t>
                      </a:r>
                      <a:r>
                        <a:rPr kumimoji="1" lang="en-US" altLang="ja-JP" sz="1200" dirty="0" smtClean="0"/>
                        <a:t>※</a:t>
                      </a:r>
                      <a:r>
                        <a:rPr kumimoji="1" lang="ja-JP" altLang="en-US" sz="1200" dirty="0" smtClean="0"/>
                        <a:t>選択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119323"/>
                  </a:ext>
                </a:extLst>
              </a:tr>
              <a:tr h="456051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事業名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761635"/>
                  </a:ext>
                </a:extLst>
              </a:tr>
              <a:tr h="456051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提出者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団体名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115783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代表者名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628189"/>
                  </a:ext>
                </a:extLst>
              </a:tr>
              <a:tr h="456051">
                <a:tc rowSpan="5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連絡先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担当部署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217742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担当者名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568665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959122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604919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093352"/>
                  </a:ext>
                </a:extLst>
              </a:tr>
            </a:tbl>
          </a:graphicData>
        </a:graphic>
      </p:graphicFrame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95536" y="6453336"/>
            <a:ext cx="79928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複数事業者による提案の場合は，代表団体の情報を記載してください。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テキスト ボックス 1"/>
          <p:cNvSpPr txBox="1"/>
          <p:nvPr/>
        </p:nvSpPr>
        <p:spPr>
          <a:xfrm>
            <a:off x="7596336" y="175514"/>
            <a:ext cx="1152128" cy="35306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様式第</a:t>
            </a:r>
            <a:r>
              <a:rPr lang="ja-JP" altLang="en-US" sz="14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３</a:t>
            </a:r>
            <a:r>
              <a:rPr lang="ja-JP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号</a:t>
            </a:r>
            <a:endParaRPr 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41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７</a:t>
            </a:r>
            <a:r>
              <a:rPr lang="ja-JP" altLang="en-US" sz="2800" b="1" dirty="0" smtClean="0">
                <a:latin typeface="Tahoma" pitchFamily="34" charset="0"/>
              </a:rPr>
              <a:t>．事業費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549188" y="722893"/>
            <a:ext cx="55593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令和４年度のプロジェクトに要する費用総額の概算を記載してください。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671790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７</a:t>
            </a: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－１．総事業費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1052736"/>
            <a:ext cx="8640960" cy="7920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ja-JP" altLang="en-US" sz="1600" dirty="0" smtClean="0"/>
              <a:t>●●</a:t>
            </a:r>
            <a:r>
              <a:rPr lang="en-US" altLang="ja-JP" sz="1600" dirty="0" smtClean="0"/>
              <a:t>,</a:t>
            </a:r>
            <a:r>
              <a:rPr lang="ja-JP" altLang="en-US" sz="1600" dirty="0" smtClean="0"/>
              <a:t>●●●</a:t>
            </a:r>
            <a:r>
              <a:rPr lang="en-US" altLang="ja-JP" sz="1600" dirty="0" smtClean="0"/>
              <a:t>,</a:t>
            </a:r>
            <a:r>
              <a:rPr lang="ja-JP" altLang="en-US" sz="1600" dirty="0" smtClean="0"/>
              <a:t>●●●円（税込）</a:t>
            </a:r>
            <a:endParaRPr lang="en-US" altLang="ja-JP" sz="1600" dirty="0" smtClean="0"/>
          </a:p>
        </p:txBody>
      </p: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179510" y="2023519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７－２．</a:t>
            </a:r>
            <a:r>
              <a:rPr lang="ja-JP" altLang="en-US" sz="18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内訳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705342"/>
              </p:ext>
            </p:extLst>
          </p:nvPr>
        </p:nvGraphicFramePr>
        <p:xfrm>
          <a:off x="179511" y="2728084"/>
          <a:ext cx="864096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1">
                  <a:extLst>
                    <a:ext uri="{9D8B030D-6E8A-4147-A177-3AD203B41FA5}">
                      <a16:colId xmlns:a16="http://schemas.microsoft.com/office/drawing/2014/main" val="407595726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1224841266"/>
                    </a:ext>
                  </a:extLst>
                </a:gridCol>
                <a:gridCol w="2952327">
                  <a:extLst>
                    <a:ext uri="{9D8B030D-6E8A-4147-A177-3AD203B41FA5}">
                      <a16:colId xmlns:a16="http://schemas.microsoft.com/office/drawing/2014/main" val="10939583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費目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額（税込）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支払先等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248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1250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8475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2181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4327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9097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3268363"/>
                  </a:ext>
                </a:extLst>
              </a:tr>
            </a:tbl>
          </a:graphicData>
        </a:graphic>
      </p:graphicFrame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09436" y="2440052"/>
            <a:ext cx="10801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■費用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09436" y="5445224"/>
            <a:ext cx="10801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■負担者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9510" y="5733256"/>
            <a:ext cx="8640960" cy="7920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r>
              <a:rPr lang="ja-JP" altLang="en-US" sz="1600" dirty="0" smtClean="0"/>
              <a:t>（企業・団体名）　●●●●円　　　（企業・団体名）●●●●円　　（企業・団体名）●●●●円</a:t>
            </a:r>
            <a:endParaRPr lang="en-US" altLang="ja-JP" sz="1600" dirty="0" smtClean="0"/>
          </a:p>
          <a:p>
            <a:r>
              <a:rPr lang="ja-JP" altLang="en-US" sz="1600" dirty="0" smtClean="0"/>
              <a:t>（企業・団体名）　●●●●円　　　（企業・団体名）●●●●円　　（Ｕスマート交付金）●●●●円</a:t>
            </a:r>
            <a:endParaRPr lang="en-US" altLang="ja-JP" sz="1600" dirty="0" smtClean="0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3549188" y="1988840"/>
            <a:ext cx="53012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記載方法は自由ですが，「人件費」・「外注費（</a:t>
            </a: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体制図に記載した企業・団体以外への支払）」については，内容・支払先を明記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115616" y="5460105"/>
            <a:ext cx="3744416" cy="31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各負担者の負担額の総額は総事業費と一致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79510" y="6525344"/>
            <a:ext cx="86708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国等補助金の活用予定がある場合は，</a:t>
            </a:r>
            <a:r>
              <a:rPr lang="ja-JP" altLang="en-US" sz="1400" smtClean="0">
                <a:latin typeface="Tahoma" pitchFamily="34" charset="0"/>
              </a:rPr>
              <a:t>補助金名，補助率等</a:t>
            </a:r>
            <a:r>
              <a:rPr lang="ja-JP" altLang="en-US" sz="1400" dirty="0" smtClean="0">
                <a:latin typeface="Tahoma" pitchFamily="34" charset="0"/>
              </a:rPr>
              <a:t>を記載してください。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記入欄が足りない場合は，「２．目指す姿」から「８．実装までのロードマップ」までの各項目につき１ページずつ追加可能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599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８．実装までのロードマップ</a:t>
            </a:r>
            <a:endParaRPr lang="en-US" altLang="ja-JP" sz="2800" b="1" dirty="0">
              <a:latin typeface="Tahoma" pitchFamily="34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07504" y="780003"/>
            <a:ext cx="8712968" cy="588935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600" dirty="0" smtClean="0"/>
              <a:t>※</a:t>
            </a:r>
            <a:r>
              <a:rPr lang="ja-JP" altLang="en-US" sz="1600" dirty="0" smtClean="0"/>
              <a:t>令和４年度の実証実験終了後の取組について具体的に記載</a:t>
            </a:r>
            <a:endParaRPr lang="en-US" altLang="ja-JP" sz="16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記入欄が足りない場合は，「２．目指す姿」から「８．実装までのロードマップ」までの各項目につき１ページずつ追加可能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02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１．基本的事項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549189" y="794901"/>
            <a:ext cx="44644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プロジェクトの名称を記載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１－１．事業名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1124744"/>
            <a:ext cx="8640960" cy="58379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</p:txBody>
      </p: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179512" y="1997061"/>
            <a:ext cx="3369676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１－２．代表団体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580856" y="1844824"/>
            <a:ext cx="5239616" cy="53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事業実施を中心的に担う事業者について</a:t>
            </a:r>
            <a:r>
              <a:rPr lang="ja-JP" altLang="en-US" sz="1400" dirty="0">
                <a:latin typeface="Tahoma" pitchFamily="34" charset="0"/>
              </a:rPr>
              <a:t>記載</a:t>
            </a:r>
            <a:endParaRPr lang="en-US" altLang="ja-JP" sz="1400" dirty="0" smtClean="0">
              <a:latin typeface="Tahoma" pitchFamily="34" charset="0"/>
            </a:endParaRPr>
          </a:p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>
                <a:latin typeface="Tahoma" pitchFamily="34" charset="0"/>
              </a:rPr>
              <a:t>　</a:t>
            </a:r>
            <a:r>
              <a:rPr lang="ja-JP" altLang="en-US" sz="1400" dirty="0" smtClean="0">
                <a:latin typeface="Tahoma" pitchFamily="34" charset="0"/>
              </a:rPr>
              <a:t>（その他の参画事業者については</a:t>
            </a:r>
            <a:r>
              <a:rPr lang="en-US" altLang="ja-JP" sz="1400" dirty="0" smtClean="0">
                <a:latin typeface="Tahoma" pitchFamily="34" charset="0"/>
              </a:rPr>
              <a:t>【</a:t>
            </a:r>
            <a:r>
              <a:rPr lang="ja-JP" altLang="en-US" sz="1400" dirty="0" smtClean="0">
                <a:latin typeface="Tahoma" pitchFamily="34" charset="0"/>
              </a:rPr>
              <a:t>５．実施体制</a:t>
            </a:r>
            <a:r>
              <a:rPr lang="en-US" altLang="ja-JP" sz="1400" dirty="0" smtClean="0">
                <a:latin typeface="Tahoma" pitchFamily="34" charset="0"/>
              </a:rPr>
              <a:t>】</a:t>
            </a:r>
            <a:r>
              <a:rPr lang="ja-JP" altLang="en-US" sz="1400" dirty="0" smtClean="0">
                <a:latin typeface="Tahoma" pitchFamily="34" charset="0"/>
              </a:rPr>
              <a:t>に記載）</a:t>
            </a:r>
            <a:endParaRPr lang="en-US" altLang="ja-JP" sz="1400" dirty="0" smtClean="0">
              <a:latin typeface="Tahoma" pitchFamily="34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020593"/>
              </p:ext>
            </p:extLst>
          </p:nvPr>
        </p:nvGraphicFramePr>
        <p:xfrm>
          <a:off x="192468" y="2388488"/>
          <a:ext cx="8640962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7244">
                  <a:extLst>
                    <a:ext uri="{9D8B030D-6E8A-4147-A177-3AD203B41FA5}">
                      <a16:colId xmlns:a16="http://schemas.microsoft.com/office/drawing/2014/main" val="2308051327"/>
                    </a:ext>
                  </a:extLst>
                </a:gridCol>
                <a:gridCol w="6853718">
                  <a:extLst>
                    <a:ext uri="{9D8B030D-6E8A-4147-A177-3AD203B41FA5}">
                      <a16:colId xmlns:a16="http://schemas.microsoft.com/office/drawing/2014/main" val="37507124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団体名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5944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住所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6708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ホームページ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15018"/>
                  </a:ext>
                </a:extLst>
              </a:tr>
            </a:tbl>
          </a:graphicData>
        </a:graphic>
      </p:graphicFrame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549188" y="3861048"/>
            <a:ext cx="54152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プロジェクトを行うエリアについて，必要に応じて地図・写真等を添付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4" name="Rectangle 67"/>
          <p:cNvSpPr>
            <a:spLocks noChangeArrowheads="1"/>
          </p:cNvSpPr>
          <p:nvPr/>
        </p:nvSpPr>
        <p:spPr bwMode="auto">
          <a:xfrm>
            <a:off x="179511" y="3768134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１－３．事業実施エリア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79512" y="4149080"/>
            <a:ext cx="8640960" cy="252028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231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２</a:t>
            </a:r>
            <a:r>
              <a:rPr lang="ja-JP" altLang="en-US" sz="2800" b="1" dirty="0" smtClean="0">
                <a:latin typeface="Tahoma" pitchFamily="34" charset="0"/>
              </a:rPr>
              <a:t>．目指す姿</a:t>
            </a:r>
            <a:endParaRPr lang="en-US" altLang="ja-JP" sz="2800" b="1" dirty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33843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２－１．解決を目指す地域課題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1124743"/>
            <a:ext cx="8640960" cy="558474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 smtClean="0"/>
              <a:t>■解決を目指す地域課題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endParaRPr lang="en-US" altLang="ja-JP" sz="1600" dirty="0"/>
          </a:p>
          <a:p>
            <a:endParaRPr lang="en-US" altLang="ja-JP" sz="1600" dirty="0" smtClean="0"/>
          </a:p>
          <a:p>
            <a:endParaRPr lang="en-US" altLang="ja-JP" sz="1600" dirty="0"/>
          </a:p>
          <a:p>
            <a:endParaRPr lang="en-US" altLang="ja-JP" sz="160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96860" y="6270735"/>
            <a:ext cx="86236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解決を目指す地域課題について，その根拠となるデータ等を示しながら具体的に記載してください。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記入欄が足りない場合は，「２．目指す姿」から「８．実装までのロードマップ」までの各項目につき１ページずつ追加可能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85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２</a:t>
            </a:r>
            <a:r>
              <a:rPr lang="ja-JP" altLang="en-US" sz="2800" b="1" dirty="0" smtClean="0">
                <a:latin typeface="Tahoma" pitchFamily="34" charset="0"/>
              </a:rPr>
              <a:t>．目指す姿</a:t>
            </a:r>
            <a:endParaRPr lang="en-US" altLang="ja-JP" sz="2800" b="1" dirty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96860" y="6026253"/>
            <a:ext cx="8623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地域課題の解決手法（将来的なビジネスモデル，対象となる利用者像，利用料金等について，イメージ図等も示しながら具体的に記載してください。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3456385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２－２．地域課題の解決手法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1124743"/>
            <a:ext cx="8640960" cy="554461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 smtClean="0"/>
              <a:t>■地域課題の解決手法（将来的なビジネスモデル，利用者，利用料金等）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記入欄が足りない場合は，「２．目指す姿」から「８．実装までのロードマップ」までの各項目につき１ページずつ追加可能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8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5067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３</a:t>
            </a:r>
            <a:r>
              <a:rPr lang="ja-JP" altLang="en-US" sz="2800" b="1" dirty="0" smtClean="0">
                <a:latin typeface="Tahoma" pitchFamily="34" charset="0"/>
              </a:rPr>
              <a:t>．プロジェクトの内容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62770" y="6309320"/>
            <a:ext cx="84136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プロジェクトの取組内容，活用する先進技術やデータ，提供するサービスなどについて，イメージ図等を用い，具体的に記載してください。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608457"/>
            <a:ext cx="8640960" cy="624954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/>
              <a:t>○令和４年度に実施するプロジェクトの取組</a:t>
            </a:r>
            <a:r>
              <a:rPr lang="ja-JP" altLang="en-US" sz="1600" dirty="0" smtClean="0"/>
              <a:t>内容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○活用する先進技術やデータ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</a:t>
            </a:r>
            <a:r>
              <a:rPr lang="ja-JP" altLang="en-US" sz="1600" dirty="0"/>
              <a:t>・</a:t>
            </a:r>
            <a:endParaRPr lang="en-US" altLang="ja-JP" sz="1600" dirty="0"/>
          </a:p>
          <a:p>
            <a:endParaRPr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○収集するデータの内容と協議会等に共有する範囲（対象）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</a:t>
            </a:r>
            <a:r>
              <a:rPr lang="ja-JP" altLang="en-US" sz="1600" dirty="0"/>
              <a:t>・</a:t>
            </a:r>
            <a:endParaRPr lang="en-US" altLang="ja-JP" sz="160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記入欄が足りない場合は，「２．目指す姿」から「８．実装までのロードマップ」までの各項目につき１ページずつ追加可能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169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42631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４</a:t>
            </a:r>
            <a:r>
              <a:rPr lang="ja-JP" altLang="en-US" sz="2800" b="1" dirty="0" smtClean="0">
                <a:latin typeface="Tahoma" pitchFamily="34" charset="0"/>
              </a:rPr>
              <a:t>．効果の検証・評価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４</a:t>
            </a: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－１．効果検証内容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84044"/>
              </p:ext>
            </p:extLst>
          </p:nvPr>
        </p:nvGraphicFramePr>
        <p:xfrm>
          <a:off x="179512" y="1300697"/>
          <a:ext cx="8784977" cy="48296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6041">
                  <a:extLst>
                    <a:ext uri="{9D8B030D-6E8A-4147-A177-3AD203B41FA5}">
                      <a16:colId xmlns:a16="http://schemas.microsoft.com/office/drawing/2014/main" val="3674306037"/>
                    </a:ext>
                  </a:extLst>
                </a:gridCol>
                <a:gridCol w="2708701">
                  <a:extLst>
                    <a:ext uri="{9D8B030D-6E8A-4147-A177-3AD203B41FA5}">
                      <a16:colId xmlns:a16="http://schemas.microsoft.com/office/drawing/2014/main" val="1062031337"/>
                    </a:ext>
                  </a:extLst>
                </a:gridCol>
                <a:gridCol w="3074742">
                  <a:extLst>
                    <a:ext uri="{9D8B030D-6E8A-4147-A177-3AD203B41FA5}">
                      <a16:colId xmlns:a16="http://schemas.microsoft.com/office/drawing/2014/main" val="771664037"/>
                    </a:ext>
                  </a:extLst>
                </a:gridCol>
                <a:gridCol w="2635493">
                  <a:extLst>
                    <a:ext uri="{9D8B030D-6E8A-4147-A177-3AD203B41FA5}">
                      <a16:colId xmlns:a16="http://schemas.microsoft.com/office/drawing/2014/main" val="3992367466"/>
                    </a:ext>
                  </a:extLst>
                </a:gridCol>
              </a:tblGrid>
              <a:tr h="84122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①ＫＰＩとする検証項目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（どのようなデータ・情報を収集するか）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②検証の観点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（どのような課題・現状理解に基づいているか）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③ＫＰＩの目標値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（これから何を目指すか）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331867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Ａ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【</a:t>
                      </a:r>
                      <a:r>
                        <a:rPr kumimoji="1" lang="ja-JP" altLang="en-US" sz="1400" dirty="0" smtClean="0"/>
                        <a:t>●●年●月末時点</a:t>
                      </a:r>
                      <a:r>
                        <a:rPr kumimoji="1" lang="en-US" altLang="ja-JP" sz="1400" dirty="0" smtClean="0"/>
                        <a:t>】</a:t>
                      </a:r>
                    </a:p>
                    <a:p>
                      <a:r>
                        <a:rPr kumimoji="1" lang="ja-JP" altLang="en-US" sz="1400" dirty="0" smtClean="0"/>
                        <a:t>・・・（単位）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135362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Ｂ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【</a:t>
                      </a:r>
                      <a:r>
                        <a:rPr kumimoji="1" lang="ja-JP" altLang="en-US" sz="1400" dirty="0" smtClean="0"/>
                        <a:t>●●年●月末時点</a:t>
                      </a:r>
                      <a:r>
                        <a:rPr kumimoji="1" lang="en-US" altLang="ja-JP" sz="1400" dirty="0" smtClean="0"/>
                        <a:t>】</a:t>
                      </a:r>
                      <a:endParaRPr kumimoji="1" lang="ja-JP" altLang="en-US" sz="14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・・・（単位）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511828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Ｃ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【</a:t>
                      </a:r>
                      <a:r>
                        <a:rPr kumimoji="1" lang="ja-JP" altLang="en-US" sz="1400" dirty="0" smtClean="0"/>
                        <a:t>●●年●月末時点</a:t>
                      </a:r>
                      <a:r>
                        <a:rPr kumimoji="1" lang="en-US" altLang="ja-JP" sz="1400" dirty="0" smtClean="0"/>
                        <a:t>】</a:t>
                      </a:r>
                      <a:endParaRPr kumimoji="1" lang="ja-JP" altLang="en-US" sz="14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・・・（単位）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162671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記入欄が足りない場合は，「２．目指す姿」から「８．実装までのロードマップ」までの各項目につき１ページずつ追加可能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66899" y="6233069"/>
            <a:ext cx="8623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地域課題の解決に資する取組かどうかを評価可能であり，プロジェクト開始時と終了後で比較可能なＫＰＩ（①）を設定してください。また，現状の課題（②）については，可能な範囲で定量的なデータも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682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４</a:t>
            </a:r>
            <a:r>
              <a:rPr lang="ja-JP" altLang="en-US" sz="2800" b="1" dirty="0" smtClean="0">
                <a:latin typeface="Tahoma" pitchFamily="34" charset="0"/>
              </a:rPr>
              <a:t>．効果の検証・評価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65193" y="6130324"/>
            <a:ext cx="8623612" cy="53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>
                <a:latin typeface="Tahoma" pitchFamily="34" charset="0"/>
              </a:rPr>
              <a:t>定性</a:t>
            </a:r>
            <a:r>
              <a:rPr lang="ja-JP" altLang="en-US" sz="1400" dirty="0" smtClean="0">
                <a:latin typeface="Tahoma" pitchFamily="34" charset="0"/>
              </a:rPr>
              <a:t>・定量の各側面から情報収集や比較分析を行う場合は，その取組が分かるように記載してください。</a:t>
            </a:r>
            <a:endParaRPr lang="en-US" altLang="ja-JP" sz="1400" dirty="0" smtClean="0">
              <a:latin typeface="Tahoma" pitchFamily="34" charset="0"/>
            </a:endParaRPr>
          </a:p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>
                <a:latin typeface="Tahoma" pitchFamily="34" charset="0"/>
              </a:rPr>
              <a:t>　</a:t>
            </a:r>
            <a:r>
              <a:rPr lang="ja-JP" altLang="en-US" sz="1400" dirty="0" smtClean="0">
                <a:latin typeface="Tahoma" pitchFamily="34" charset="0"/>
              </a:rPr>
              <a:t>また，検証における工夫点等についても記載してください。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４－２．効果検証方法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628937"/>
              </p:ext>
            </p:extLst>
          </p:nvPr>
        </p:nvGraphicFramePr>
        <p:xfrm>
          <a:off x="179512" y="1300697"/>
          <a:ext cx="8712968" cy="48296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6041">
                  <a:extLst>
                    <a:ext uri="{9D8B030D-6E8A-4147-A177-3AD203B41FA5}">
                      <a16:colId xmlns:a16="http://schemas.microsoft.com/office/drawing/2014/main" val="3674306037"/>
                    </a:ext>
                  </a:extLst>
                </a:gridCol>
                <a:gridCol w="2708701">
                  <a:extLst>
                    <a:ext uri="{9D8B030D-6E8A-4147-A177-3AD203B41FA5}">
                      <a16:colId xmlns:a16="http://schemas.microsoft.com/office/drawing/2014/main" val="1062031337"/>
                    </a:ext>
                  </a:extLst>
                </a:gridCol>
                <a:gridCol w="5638226">
                  <a:extLst>
                    <a:ext uri="{9D8B030D-6E8A-4147-A177-3AD203B41FA5}">
                      <a16:colId xmlns:a16="http://schemas.microsoft.com/office/drawing/2014/main" val="3992367466"/>
                    </a:ext>
                  </a:extLst>
                </a:gridCol>
              </a:tblGrid>
              <a:tr h="84122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①ＫＰＩとする検証項目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（どのようなデータ・情報を収集するか）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④検証の方法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（どのようにデータ・情報の収集や比較分析を行うか）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331867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Ａ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135362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Ｂ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511828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Ｃ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162671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記入欄が足りない場合は，「２．目指す姿」から「８．実装までのロードマップ」までの各項目につき１ページずつ追加可能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52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５．実施体制・役割分担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526196" y="721114"/>
            <a:ext cx="53662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プロジェクトの全体管理を担当する企業・団体を明示してください。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004128260"/>
              </p:ext>
            </p:extLst>
          </p:nvPr>
        </p:nvGraphicFramePr>
        <p:xfrm>
          <a:off x="467543" y="908720"/>
          <a:ext cx="8321261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09436" y="695901"/>
            <a:ext cx="10801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■体制図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09436" y="4870315"/>
            <a:ext cx="85793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■その他，</a:t>
            </a:r>
            <a:r>
              <a:rPr lang="ja-JP" altLang="en-US" sz="1400" b="1" u="sng" dirty="0" smtClean="0">
                <a:latin typeface="Tahoma" pitchFamily="34" charset="0"/>
              </a:rPr>
              <a:t>体制図に記載している企業・団体以外で</a:t>
            </a:r>
            <a:r>
              <a:rPr lang="ja-JP" altLang="en-US" sz="1400" dirty="0" smtClean="0">
                <a:latin typeface="Tahoma" pitchFamily="34" charset="0"/>
              </a:rPr>
              <a:t>，調整の必要がある関係機関等（該当する場合のみ）</a:t>
            </a:r>
            <a:endParaRPr lang="en-US" altLang="ja-JP" sz="1400" dirty="0" smtClean="0">
              <a:latin typeface="Tahoma" pitchFamily="34" charset="0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658208"/>
              </p:ext>
            </p:extLst>
          </p:nvPr>
        </p:nvGraphicFramePr>
        <p:xfrm>
          <a:off x="289652" y="5250106"/>
          <a:ext cx="8499152" cy="1384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4510">
                  <a:extLst>
                    <a:ext uri="{9D8B030D-6E8A-4147-A177-3AD203B41FA5}">
                      <a16:colId xmlns:a16="http://schemas.microsoft.com/office/drawing/2014/main" val="1062031337"/>
                    </a:ext>
                  </a:extLst>
                </a:gridCol>
                <a:gridCol w="3104038">
                  <a:extLst>
                    <a:ext uri="{9D8B030D-6E8A-4147-A177-3AD203B41FA5}">
                      <a16:colId xmlns:a16="http://schemas.microsoft.com/office/drawing/2014/main" val="771664037"/>
                    </a:ext>
                  </a:extLst>
                </a:gridCol>
                <a:gridCol w="2660604">
                  <a:extLst>
                    <a:ext uri="{9D8B030D-6E8A-4147-A177-3AD203B41FA5}">
                      <a16:colId xmlns:a16="http://schemas.microsoft.com/office/drawing/2014/main" val="3992367466"/>
                    </a:ext>
                  </a:extLst>
                </a:gridCol>
              </a:tblGrid>
              <a:tr h="3460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関係機関等の名称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必要な調整内容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調整の状況・見込み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331867"/>
                  </a:ext>
                </a:extLst>
              </a:tr>
              <a:tr h="34602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135362"/>
                  </a:ext>
                </a:extLst>
              </a:tr>
              <a:tr h="34602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511828"/>
                  </a:ext>
                </a:extLst>
              </a:tr>
              <a:tr h="34602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162671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記入欄が足りない場合は，「２．目指す姿」から「８．実装までのロードマップ」までの各項目につき１ページずつ追加可能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878322" y="4490524"/>
            <a:ext cx="41685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宇都宮市に本社・本部機能がある場合は◎を付記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964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６</a:t>
            </a:r>
            <a:r>
              <a:rPr lang="ja-JP" altLang="en-US" sz="2800" b="1" dirty="0" smtClean="0">
                <a:latin typeface="Tahoma" pitchFamily="34" charset="0"/>
              </a:rPr>
              <a:t>．スケジュール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記入欄が足りない場合は，「２．目指す姿」から「８．実装までのロードマップ」までの各項目につき１ページずつ追加可能</a:t>
            </a:r>
            <a:endParaRPr lang="en-US" altLang="ja-JP" sz="1400" dirty="0" smtClean="0">
              <a:latin typeface="Tahoma" pitchFamily="34" charset="0"/>
            </a:endParaRPr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349"/>
              </p:ext>
            </p:extLst>
          </p:nvPr>
        </p:nvGraphicFramePr>
        <p:xfrm>
          <a:off x="179512" y="692701"/>
          <a:ext cx="8784978" cy="5688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55169">
                  <a:extLst>
                    <a:ext uri="{9D8B030D-6E8A-4147-A177-3AD203B41FA5}">
                      <a16:colId xmlns:a16="http://schemas.microsoft.com/office/drawing/2014/main" val="3792414938"/>
                    </a:ext>
                  </a:extLst>
                </a:gridCol>
                <a:gridCol w="692201">
                  <a:extLst>
                    <a:ext uri="{9D8B030D-6E8A-4147-A177-3AD203B41FA5}">
                      <a16:colId xmlns:a16="http://schemas.microsoft.com/office/drawing/2014/main" val="3861307870"/>
                    </a:ext>
                  </a:extLst>
                </a:gridCol>
                <a:gridCol w="692201">
                  <a:extLst>
                    <a:ext uri="{9D8B030D-6E8A-4147-A177-3AD203B41FA5}">
                      <a16:colId xmlns:a16="http://schemas.microsoft.com/office/drawing/2014/main" val="574092530"/>
                    </a:ext>
                  </a:extLst>
                </a:gridCol>
                <a:gridCol w="692201">
                  <a:extLst>
                    <a:ext uri="{9D8B030D-6E8A-4147-A177-3AD203B41FA5}">
                      <a16:colId xmlns:a16="http://schemas.microsoft.com/office/drawing/2014/main" val="3626571124"/>
                    </a:ext>
                  </a:extLst>
                </a:gridCol>
                <a:gridCol w="692201">
                  <a:extLst>
                    <a:ext uri="{9D8B030D-6E8A-4147-A177-3AD203B41FA5}">
                      <a16:colId xmlns:a16="http://schemas.microsoft.com/office/drawing/2014/main" val="3631905432"/>
                    </a:ext>
                  </a:extLst>
                </a:gridCol>
                <a:gridCol w="692201">
                  <a:extLst>
                    <a:ext uri="{9D8B030D-6E8A-4147-A177-3AD203B41FA5}">
                      <a16:colId xmlns:a16="http://schemas.microsoft.com/office/drawing/2014/main" val="3215304644"/>
                    </a:ext>
                  </a:extLst>
                </a:gridCol>
                <a:gridCol w="692201">
                  <a:extLst>
                    <a:ext uri="{9D8B030D-6E8A-4147-A177-3AD203B41FA5}">
                      <a16:colId xmlns:a16="http://schemas.microsoft.com/office/drawing/2014/main" val="1373684234"/>
                    </a:ext>
                  </a:extLst>
                </a:gridCol>
                <a:gridCol w="692201">
                  <a:extLst>
                    <a:ext uri="{9D8B030D-6E8A-4147-A177-3AD203B41FA5}">
                      <a16:colId xmlns:a16="http://schemas.microsoft.com/office/drawing/2014/main" val="1500759997"/>
                    </a:ext>
                  </a:extLst>
                </a:gridCol>
                <a:gridCol w="692201">
                  <a:extLst>
                    <a:ext uri="{9D8B030D-6E8A-4147-A177-3AD203B41FA5}">
                      <a16:colId xmlns:a16="http://schemas.microsoft.com/office/drawing/2014/main" val="472972827"/>
                    </a:ext>
                  </a:extLst>
                </a:gridCol>
                <a:gridCol w="692201">
                  <a:extLst>
                    <a:ext uri="{9D8B030D-6E8A-4147-A177-3AD203B41FA5}">
                      <a16:colId xmlns:a16="http://schemas.microsoft.com/office/drawing/2014/main" val="1225361044"/>
                    </a:ext>
                  </a:extLst>
                </a:gridCol>
              </a:tblGrid>
              <a:tr h="309913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27D92B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令和４年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令和５年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746989"/>
                  </a:ext>
                </a:extLst>
              </a:tr>
              <a:tr h="30991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651041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取組①：準備・調整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236180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●●設置場所検討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5799937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●●許可取得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326653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●●構築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1984804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取組②：実施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1023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●●設置・運営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514059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●●の取得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7335233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●●の実施，測定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1179212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取組③：検証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708404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●●の分析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2737709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●●の評価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7961829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●●の検証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041462"/>
                  </a:ext>
                </a:extLst>
              </a:tr>
            </a:tbl>
          </a:graphicData>
        </a:graphic>
      </p:graphicFrame>
      <p:sp>
        <p:nvSpPr>
          <p:cNvPr id="22" name="正方形/長方形 21"/>
          <p:cNvSpPr/>
          <p:nvPr/>
        </p:nvSpPr>
        <p:spPr>
          <a:xfrm>
            <a:off x="2843808" y="1844824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3513185" y="2251724"/>
            <a:ext cx="554759" cy="2411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4211960" y="2658626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4918176" y="3501008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5685547" y="3933056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6336196" y="4350296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142906" y="5229200"/>
            <a:ext cx="50405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7394934" y="5631343"/>
            <a:ext cx="50405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7740352" y="6093296"/>
            <a:ext cx="50405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7833156" y="5735133"/>
            <a:ext cx="1310844" cy="53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報告書提出</a:t>
            </a:r>
            <a:endParaRPr lang="en-US" altLang="ja-JP" sz="1400" dirty="0" smtClean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1400" dirty="0">
                <a:latin typeface="Tahoma" pitchFamily="34" charset="0"/>
              </a:rPr>
              <a:t>▼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21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4093</TotalTime>
  <Words>1202</Words>
  <Application>Microsoft Office PowerPoint</Application>
  <PresentationFormat>画面に合わせる (4:3)</PresentationFormat>
  <Paragraphs>205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ＭＳ Ｐゴシック</vt:lpstr>
      <vt:lpstr>ＭＳ Ｐ明朝</vt:lpstr>
      <vt:lpstr>ＭＳ ゴシック</vt:lpstr>
      <vt:lpstr>游明朝</vt:lpstr>
      <vt:lpstr>Arial</vt:lpstr>
      <vt:lpstr>Tahoma</vt:lpstr>
      <vt:lpstr>Times New Roman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国土交通省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行政情報システム室</dc:creator>
  <cp:lastModifiedBy>山口　健太</cp:lastModifiedBy>
  <cp:revision>242</cp:revision>
  <cp:lastPrinted>2019-04-03T09:20:00Z</cp:lastPrinted>
  <dcterms:created xsi:type="dcterms:W3CDTF">2007-06-19T07:03:32Z</dcterms:created>
  <dcterms:modified xsi:type="dcterms:W3CDTF">2022-02-15T05:06:23Z</dcterms:modified>
</cp:coreProperties>
</file>